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6807200" cy="9939338"/>
  <p:defaultTextStyle>
    <a:defPPr>
      <a:defRPr lang="ko-KR"/>
    </a:defPPr>
    <a:lvl1pPr marL="0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7" userDrawn="1">
          <p15:clr>
            <a:srgbClr val="A4A3A4"/>
          </p15:clr>
        </p15:guide>
        <p15:guide id="2" pos="2071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558ED5"/>
    <a:srgbClr val="B1C0E5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3" autoAdjust="0"/>
    <p:restoredTop sz="86379" autoAdjust="0"/>
  </p:normalViewPr>
  <p:slideViewPr>
    <p:cSldViewPr>
      <p:cViewPr varScale="1">
        <p:scale>
          <a:sx n="73" d="100"/>
          <a:sy n="73" d="100"/>
        </p:scale>
        <p:origin x="3234" y="10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56" y="120"/>
      </p:cViewPr>
      <p:guideLst>
        <p:guide orient="horz" pos="2797"/>
        <p:guide pos="207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689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7351B3F0-5982-48A6-B018-43D8CF74A538}" type="datetimeFigureOut">
              <a:rPr lang="ko-KR" altLang="en-US" smtClean="0"/>
              <a:pPr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689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C6773328-40AC-487F-B72C-E25E4D5923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이미지 개체 틀 6">
            <a:extLst>
              <a:ext uri="{FF2B5EF4-FFF2-40B4-BE49-F238E27FC236}">
                <a16:creationId xmlns:a16="http://schemas.microsoft.com/office/drawing/2014/main" id="{9D0D89E8-797B-4867-8872-5840D96D6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09538" y="0"/>
            <a:ext cx="7026276" cy="993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3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799027A-7DE3-4F32-80C0-6084C9CA1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43373"/>
            <a:ext cx="7559675" cy="9248440"/>
          </a:xfrm>
          <a:prstGeom prst="rect">
            <a:avLst/>
          </a:prstGeom>
          <a:noFill/>
        </p:spPr>
      </p:pic>
      <p:pic>
        <p:nvPicPr>
          <p:cNvPr id="1026" name="Picture 2" descr="확대이미지">
            <a:extLst>
              <a:ext uri="{FF2B5EF4-FFF2-40B4-BE49-F238E27FC236}">
                <a16:creationId xmlns:a16="http://schemas.microsoft.com/office/drawing/2014/main" id="{79176E34-C6FE-4BD7-B265-673179F33D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37270"/>
          <a:stretch/>
        </p:blipFill>
        <p:spPr bwMode="auto">
          <a:xfrm>
            <a:off x="2" y="-211086"/>
            <a:ext cx="7559675" cy="2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4F05539-A26D-47ED-AFDE-76277E14B2BC}"/>
              </a:ext>
            </a:extLst>
          </p:cNvPr>
          <p:cNvSpPr/>
          <p:nvPr userDrawn="1"/>
        </p:nvSpPr>
        <p:spPr>
          <a:xfrm>
            <a:off x="228289" y="1167246"/>
            <a:ext cx="7103105" cy="9276714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72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5F19F8-AEBE-4827-AF7D-118CEA633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9757" y="9940302"/>
            <a:ext cx="1944216" cy="39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1001444" rtl="0" eaLnBrk="1" latinLnBrk="1" hangingPunct="1">
        <a:spcBef>
          <a:spcPct val="0"/>
        </a:spcBef>
        <a:buNone/>
        <a:defRPr sz="4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42" indent="-375542" algn="l" defTabSz="1001444" rtl="0" eaLnBrk="1" latinLnBrk="1" hangingPunct="1">
        <a:spcBef>
          <a:spcPct val="20000"/>
        </a:spcBef>
        <a:buFont typeface="Arial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1pPr>
      <a:lvl2pPr marL="813674" indent="-312951" algn="l" defTabSz="1001444" rtl="0" eaLnBrk="1" latinLnBrk="1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25180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3pPr>
      <a:lvl4pPr marL="1752528" indent="-250361" algn="l" defTabSz="1001444" rtl="0" eaLnBrk="1" latinLnBrk="1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53251" indent="-250361" algn="l" defTabSz="1001444" rtl="0" eaLnBrk="1" latinLnBrk="1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53973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25469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755418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256140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072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4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167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289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361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433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5056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5778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37599"/>
            <a:ext cx="72229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67" b="1" dirty="0">
                <a:solidFill>
                  <a:schemeClr val="bg1"/>
                </a:solidFill>
              </a:rPr>
              <a:t>교통신호제어기 감응 시스템</a:t>
            </a:r>
            <a:r>
              <a:rPr lang="en-US" altLang="ko-KR" sz="1800" b="0" i="0" dirty="0">
                <a:solidFill>
                  <a:schemeClr val="bg1"/>
                </a:solidFill>
                <a:effectLst/>
                <a:latin typeface="Noto Sans KR"/>
              </a:rPr>
              <a:t>(</a:t>
            </a:r>
            <a:r>
              <a:rPr lang="ko-KR" altLang="en-US" sz="1800" b="0" i="0" dirty="0">
                <a:solidFill>
                  <a:schemeClr val="bg1"/>
                </a:solidFill>
                <a:effectLst/>
                <a:latin typeface="Noto Sans KR"/>
              </a:rPr>
              <a:t>좌회전 감응</a:t>
            </a:r>
            <a:r>
              <a:rPr lang="en-US" altLang="ko-KR" sz="1800" b="0" i="0" dirty="0">
                <a:solidFill>
                  <a:schemeClr val="bg1"/>
                </a:solidFill>
                <a:effectLst/>
                <a:latin typeface="Noto Sans KR"/>
              </a:rPr>
              <a:t>)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682964" y="1164667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개요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14959-1156-4E2E-BEE0-38857DB6EC27}"/>
              </a:ext>
            </a:extLst>
          </p:cNvPr>
          <p:cNvSpPr txBox="1"/>
          <p:nvPr/>
        </p:nvSpPr>
        <p:spPr>
          <a:xfrm>
            <a:off x="649601" y="1673264"/>
            <a:ext cx="6069839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095"/>
            </a:lvl1pPr>
          </a:lstStyle>
          <a:p>
            <a:r>
              <a:rPr lang="ko-KR" altLang="en-US" dirty="0"/>
              <a:t>본 시스템은 교차로의 차량의 흐름을 파악하여</a:t>
            </a:r>
            <a:r>
              <a:rPr lang="en-US" altLang="ko-KR" dirty="0"/>
              <a:t> </a:t>
            </a:r>
            <a:r>
              <a:rPr lang="ko-KR" altLang="en-US" dirty="0"/>
              <a:t>차량의 소통을 원활하게 하기 위하여 대기길이에 따른 우선신호를 주는 시스템 입니다</a:t>
            </a:r>
            <a:r>
              <a:rPr lang="en-US" altLang="ko-KR" dirty="0"/>
              <a:t>. </a:t>
            </a:r>
            <a:r>
              <a:rPr lang="ko-KR" altLang="en-US" dirty="0"/>
              <a:t>일정한 신호주기 및 현시 순서에 의해 운영되는 신호제어기에 신호시간의 낭비로 도로상에 불필요한 지체를 야기하는 문제점을 감응신호제어 신호 운영방식으로 차량의 지체를 크게 줄일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 좌회전 감응신호제어는 좌회전 </a:t>
            </a:r>
            <a:r>
              <a:rPr lang="ko-KR" altLang="en-US" dirty="0" err="1"/>
              <a:t>교통류</a:t>
            </a:r>
            <a:r>
              <a:rPr lang="ko-KR" altLang="en-US" dirty="0"/>
              <a:t> 상태를 파악하여 좌회전 신호를 효율적으로 사용함으로써 다른 현시의 이동류가 남은 신호시간을 이용하게 하여 연동제어와 동시에 신호효율을 극대화 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04BB38-52DA-4D9B-9707-23DD8282A1EF}"/>
              </a:ext>
            </a:extLst>
          </p:cNvPr>
          <p:cNvGrpSpPr/>
          <p:nvPr/>
        </p:nvGrpSpPr>
        <p:grpSpPr>
          <a:xfrm>
            <a:off x="700732" y="3071033"/>
            <a:ext cx="6036475" cy="734200"/>
            <a:chOff x="757324" y="1694139"/>
            <a:chExt cx="6036475" cy="7342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87D6E4-89BF-4110-8540-AC9CA2EF43C9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16179217-D7F0-4305-9D07-E39C02AEA7D0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1E542D8-68BF-45D8-B169-AC760F654E28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특장점</a:t>
              </a:r>
            </a:p>
          </p:txBody>
        </p:sp>
        <p:sp>
          <p:nvSpPr>
            <p:cNvPr id="47" name="부분 원형 46">
              <a:extLst>
                <a:ext uri="{FF2B5EF4-FFF2-40B4-BE49-F238E27FC236}">
                  <a16:creationId xmlns:a16="http://schemas.microsoft.com/office/drawing/2014/main" id="{59D12339-C21B-410C-943B-91F87E5E94DA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521197D-A311-432E-84A7-9C30CACC8BB0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9" name="부분 원형 48">
              <a:extLst>
                <a:ext uri="{FF2B5EF4-FFF2-40B4-BE49-F238E27FC236}">
                  <a16:creationId xmlns:a16="http://schemas.microsoft.com/office/drawing/2014/main" id="{AA2F8A8A-55B5-429C-BECD-BB8939EE7838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2DC0A0-1FFA-4805-95D9-E252E8D60AAC}"/>
              </a:ext>
            </a:extLst>
          </p:cNvPr>
          <p:cNvSpPr txBox="1"/>
          <p:nvPr/>
        </p:nvSpPr>
        <p:spPr>
          <a:xfrm>
            <a:off x="622102" y="3473698"/>
            <a:ext cx="6069839" cy="160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Wingdings" panose="05000000000000000000" pitchFamily="2" charset="2"/>
              <a:buChar char="l"/>
              <a:defRPr sz="1095"/>
            </a:lvl1pPr>
          </a:lstStyle>
          <a:p>
            <a:r>
              <a:rPr lang="ko-KR" altLang="en-US" dirty="0"/>
              <a:t>기본성능평가</a:t>
            </a:r>
            <a:r>
              <a:rPr lang="en-US" altLang="ko-KR" dirty="0"/>
              <a:t>(</a:t>
            </a:r>
            <a:r>
              <a:rPr lang="ko-KR" altLang="en-US" dirty="0"/>
              <a:t>도로교통공단</a:t>
            </a:r>
            <a:r>
              <a:rPr lang="en-US" altLang="ko-KR" dirty="0"/>
              <a:t>- 98%</a:t>
            </a:r>
            <a:r>
              <a:rPr lang="ko-KR" altLang="en-US" dirty="0"/>
              <a:t>이상 합격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신호처리 알고리즘을 적용한 신개념 </a:t>
            </a:r>
            <a:r>
              <a:rPr lang="en-US" altLang="ko-KR" dirty="0" err="1"/>
              <a:t>LiDar</a:t>
            </a:r>
            <a:r>
              <a:rPr lang="en-US" altLang="ko-KR" dirty="0"/>
              <a:t> </a:t>
            </a:r>
            <a:r>
              <a:rPr lang="ko-KR" altLang="en-US" dirty="0" err="1"/>
              <a:t>검지기</a:t>
            </a:r>
            <a:endParaRPr lang="en-US" altLang="ko-KR" dirty="0"/>
          </a:p>
          <a:p>
            <a:r>
              <a:rPr lang="ko-KR" altLang="en-US" dirty="0"/>
              <a:t>날씨 및 일몰</a:t>
            </a:r>
            <a:r>
              <a:rPr lang="en-US" altLang="ko-KR" dirty="0"/>
              <a:t>, </a:t>
            </a:r>
            <a:r>
              <a:rPr lang="ko-KR" altLang="en-US" dirty="0"/>
              <a:t>일출에 영향이 없음</a:t>
            </a:r>
            <a:endParaRPr lang="en-US" altLang="ko-KR" dirty="0"/>
          </a:p>
          <a:p>
            <a:r>
              <a:rPr lang="ko-KR" altLang="en-US" b="1" dirty="0">
                <a:solidFill>
                  <a:srgbClr val="FF0000"/>
                </a:solidFill>
              </a:rPr>
              <a:t>차량 검지 </a:t>
            </a:r>
            <a:r>
              <a:rPr lang="ko-KR" altLang="en-US" dirty="0"/>
              <a:t>상태를 </a:t>
            </a:r>
            <a:r>
              <a:rPr lang="en-US" altLang="ko-KR" dirty="0"/>
              <a:t>Real Time</a:t>
            </a:r>
            <a:r>
              <a:rPr lang="ko-KR" altLang="en-US" dirty="0"/>
              <a:t>으로 </a:t>
            </a:r>
            <a:r>
              <a:rPr lang="en-US" altLang="ko-KR" dirty="0"/>
              <a:t>Monitoring</a:t>
            </a:r>
          </a:p>
          <a:p>
            <a:r>
              <a:rPr lang="en-US" altLang="ko-KR" dirty="0"/>
              <a:t>CCTV</a:t>
            </a:r>
            <a:r>
              <a:rPr lang="ko-KR" altLang="en-US" dirty="0"/>
              <a:t> 영상을 딥러닝 알고리즘을 이용하여 </a:t>
            </a:r>
            <a:r>
              <a:rPr lang="en-US" altLang="ko-KR" dirty="0" err="1"/>
              <a:t>LiDar</a:t>
            </a:r>
            <a:r>
              <a:rPr lang="en-US" altLang="ko-KR" dirty="0"/>
              <a:t> </a:t>
            </a:r>
            <a:r>
              <a:rPr lang="ko-KR" altLang="en-US" dirty="0"/>
              <a:t>검지기</a:t>
            </a:r>
            <a:r>
              <a:rPr lang="ko-KR" altLang="en-US" b="1" dirty="0">
                <a:solidFill>
                  <a:srgbClr val="FF0000"/>
                </a:solidFill>
              </a:rPr>
              <a:t>를</a:t>
            </a:r>
            <a:r>
              <a:rPr lang="ko-KR" altLang="en-US" dirty="0"/>
              <a:t> 복합 처리 함으로써 </a:t>
            </a:r>
            <a:r>
              <a:rPr lang="ko-KR" altLang="en-US" dirty="0" err="1"/>
              <a:t>인식율</a:t>
            </a:r>
            <a:r>
              <a:rPr lang="ko-KR" altLang="en-US" dirty="0"/>
              <a:t> 상승</a:t>
            </a:r>
            <a:endParaRPr lang="en-US" altLang="ko-KR" dirty="0"/>
          </a:p>
          <a:p>
            <a:r>
              <a:rPr lang="ko-KR" altLang="en-US" b="1" dirty="0">
                <a:solidFill>
                  <a:srgbClr val="FF0000"/>
                </a:solidFill>
              </a:rPr>
              <a:t>영상 검지 </a:t>
            </a:r>
            <a:r>
              <a:rPr lang="ko-KR" altLang="en-US" dirty="0"/>
              <a:t>방식의 한계점을 보완한 시스템</a:t>
            </a:r>
            <a:r>
              <a:rPr lang="en-US" altLang="ko-KR" dirty="0"/>
              <a:t>(</a:t>
            </a:r>
            <a:r>
              <a:rPr lang="ko-KR" altLang="en-US" dirty="0"/>
              <a:t>폭우</a:t>
            </a:r>
            <a:r>
              <a:rPr lang="en-US" altLang="ko-KR" dirty="0"/>
              <a:t>, </a:t>
            </a:r>
            <a:r>
              <a:rPr lang="ko-KR" altLang="en-US" dirty="0"/>
              <a:t>폭설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원시교통정보 가공 </a:t>
            </a:r>
            <a:r>
              <a:rPr lang="en-US" altLang="ko-KR" dirty="0"/>
              <a:t>TCP/IP </a:t>
            </a:r>
            <a:r>
              <a:rPr lang="ko-KR" altLang="en-US" dirty="0"/>
              <a:t>및 </a:t>
            </a:r>
            <a:r>
              <a:rPr lang="en-US" altLang="ko-KR" dirty="0"/>
              <a:t>Serial </a:t>
            </a:r>
            <a:r>
              <a:rPr lang="ko-KR" altLang="en-US" dirty="0"/>
              <a:t>등의 다양한 통신방식으로 정보 전송</a:t>
            </a:r>
            <a:endParaRPr lang="en-US" altLang="ko-KR" dirty="0"/>
          </a:p>
          <a:p>
            <a:r>
              <a:rPr lang="en-US" altLang="ko-KR" dirty="0"/>
              <a:t>Stand-alone </a:t>
            </a:r>
            <a:r>
              <a:rPr lang="ko-KR" altLang="en-US" dirty="0"/>
              <a:t>방식 또는 </a:t>
            </a:r>
            <a:r>
              <a:rPr lang="en-US" altLang="ko-KR" dirty="0"/>
              <a:t>Rack </a:t>
            </a:r>
            <a:r>
              <a:rPr lang="ko-KR" altLang="en-US" dirty="0"/>
              <a:t>장착방식 등 다양한 형태로 응용 가능</a:t>
            </a:r>
          </a:p>
          <a:p>
            <a:pPr marL="0" indent="0">
              <a:buNone/>
            </a:pPr>
            <a:endParaRPr lang="en-US" altLang="ko-KR" dirty="0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2D26D4F-4B54-49C9-93EF-C79EDD6C404A}"/>
              </a:ext>
            </a:extLst>
          </p:cNvPr>
          <p:cNvGrpSpPr/>
          <p:nvPr/>
        </p:nvGrpSpPr>
        <p:grpSpPr>
          <a:xfrm>
            <a:off x="761599" y="4923727"/>
            <a:ext cx="6036475" cy="734200"/>
            <a:chOff x="757324" y="1694139"/>
            <a:chExt cx="6036475" cy="7342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8101D7B-657B-4C27-A468-77279CE388D6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9F324256-CB41-49B0-8BC4-6B0D24151E2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6C57087-E482-4A6C-A2F3-E580BBDFD357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제어부 사양</a:t>
              </a:r>
            </a:p>
          </p:txBody>
        </p:sp>
        <p:sp>
          <p:nvSpPr>
            <p:cNvPr id="62" name="부분 원형 61">
              <a:extLst>
                <a:ext uri="{FF2B5EF4-FFF2-40B4-BE49-F238E27FC236}">
                  <a16:creationId xmlns:a16="http://schemas.microsoft.com/office/drawing/2014/main" id="{C79793D5-9670-49B5-9FE7-C30FAB53200C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8CCD87A7-0BF7-4F73-9D11-1C1378F38B76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4" name="부분 원형 63">
              <a:extLst>
                <a:ext uri="{FF2B5EF4-FFF2-40B4-BE49-F238E27FC236}">
                  <a16:creationId xmlns:a16="http://schemas.microsoft.com/office/drawing/2014/main" id="{084D2E20-6231-4899-91AC-D6110ADC66C7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5160"/>
              </p:ext>
            </p:extLst>
          </p:nvPr>
        </p:nvGraphicFramePr>
        <p:xfrm>
          <a:off x="785165" y="5362471"/>
          <a:ext cx="5946480" cy="451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70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0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400203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CPU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i7 Processor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Memory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3481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HDD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SSD 512GB(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OS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Windows 10</a:t>
                      </a:r>
                      <a:endParaRPr lang="ko-KR" altLang="en-US" sz="1100" b="1" kern="12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25659"/>
                  </a:ext>
                </a:extLst>
              </a:tr>
              <a:tr h="8223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Port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Giga 2Port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USB 4 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2Port~6Port(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354641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모니터링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 :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단색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색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Push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76483"/>
                  </a:ext>
                </a:extLst>
              </a:tr>
              <a:tr h="34119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동작환경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온도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-30~75C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3411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습도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0~95%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80507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DC Power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VDC 5V, 24V,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제어전부용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12V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276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2A19F11D-7A20-9230-0DBE-AD7AA284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88" y="5926752"/>
            <a:ext cx="1521702" cy="8593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A39460-CEA4-F8DB-5EE3-A844A15AA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61" y="7177002"/>
            <a:ext cx="759124" cy="10669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241B8BD-6D1E-569B-F484-811442CD3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61" y="8399597"/>
            <a:ext cx="781861" cy="11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72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bg1"/>
                </a:solidFill>
              </a:rPr>
              <a:t>UFMSystems</a:t>
            </a:r>
            <a:r>
              <a:rPr lang="en-US" altLang="ko-KR" sz="2200" b="1" dirty="0">
                <a:solidFill>
                  <a:schemeClr val="bg1"/>
                </a:solidFill>
              </a:rPr>
              <a:t> has been creating and</a:t>
            </a:r>
          </a:p>
          <a:p>
            <a:r>
              <a:rPr lang="en-US" altLang="ko-KR" sz="2200" b="1" dirty="0">
                <a:solidFill>
                  <a:schemeClr val="bg1"/>
                </a:solidFill>
              </a:rPr>
              <a:t>Leading the ITS technology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기타장비 사양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83307"/>
              </p:ext>
            </p:extLst>
          </p:nvPr>
        </p:nvGraphicFramePr>
        <p:xfrm>
          <a:off x="837468" y="2204188"/>
          <a:ext cx="5946480" cy="491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62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1010879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57473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3748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65721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RTU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4CH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 모니터링 및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 상태 체크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Door, Fan, Heater)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원격 전원 리셋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Port(RS232/RS422)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73079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 장비 보호 및 방진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방수구현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전천후형 이중구조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히터를 사용한 자동 조정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스테인레스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6915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서지보호기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전원용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40KA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220V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7757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촬영부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/</a:t>
                      </a:r>
                      <a:endParaRPr lang="ko-KR" altLang="en-US" sz="1200" dirty="0" err="1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카메라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(Option)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1/2.8“ CMOS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Optical 20x, IP 10x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Max 30fps @1920x1080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10/100base-T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1211163"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제어기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32CH (Option : 16, 32, 64)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120M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검지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빔각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(5°, 29°, 32°)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UDP over gigabit Ethernet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00538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1405C4E-CB3B-47F0-99B7-627CE17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0" y="2731057"/>
            <a:ext cx="1134079" cy="6256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4A6D9F-CE30-4712-B836-194479B7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34" y="3538425"/>
            <a:ext cx="711851" cy="87004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9DB11A0-BE99-471A-9131-3078E420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045" y="4577852"/>
            <a:ext cx="340974" cy="479431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195E1B-B66E-4D11-85A6-BF33E49B6856}"/>
              </a:ext>
            </a:extLst>
          </p:cNvPr>
          <p:cNvGrpSpPr/>
          <p:nvPr/>
        </p:nvGrpSpPr>
        <p:grpSpPr>
          <a:xfrm>
            <a:off x="747473" y="7737497"/>
            <a:ext cx="6036475" cy="734200"/>
            <a:chOff x="757324" y="1694139"/>
            <a:chExt cx="6036475" cy="7342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74974BC-0E37-47B8-A2C4-423476A92CAE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2" name="부분 원형 51">
              <a:extLst>
                <a:ext uri="{FF2B5EF4-FFF2-40B4-BE49-F238E27FC236}">
                  <a16:creationId xmlns:a16="http://schemas.microsoft.com/office/drawing/2014/main" id="{CBB7B957-BA7A-464D-BA0D-1F8DC0A8841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A8251F1-3056-4545-BD6C-A328414FB14A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설치 구성도</a:t>
              </a:r>
            </a:p>
          </p:txBody>
        </p:sp>
        <p:sp>
          <p:nvSpPr>
            <p:cNvPr id="54" name="부분 원형 53">
              <a:extLst>
                <a:ext uri="{FF2B5EF4-FFF2-40B4-BE49-F238E27FC236}">
                  <a16:creationId xmlns:a16="http://schemas.microsoft.com/office/drawing/2014/main" id="{35A39886-4306-4F0F-AC4B-EF7D2E42A538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368E39D-C506-4CB5-9F25-32A6C62FC09A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6" name="부분 원형 55">
              <a:extLst>
                <a:ext uri="{FF2B5EF4-FFF2-40B4-BE49-F238E27FC236}">
                  <a16:creationId xmlns:a16="http://schemas.microsoft.com/office/drawing/2014/main" id="{6A3D464B-29C6-4E6F-9A4F-C2A6B0012E3E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5BEEAD8-6DAB-94D4-1922-CF72833B3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207" y="6157528"/>
            <a:ext cx="868864" cy="7813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71A56DE-4D51-3D41-B947-709B8F7FF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019" y="5271544"/>
            <a:ext cx="718146" cy="5467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8BBEE6C-A945-2BA5-2100-1657404DC2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273" y="8224906"/>
            <a:ext cx="2807528" cy="160158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5CE77F5-8C78-A883-DACB-59AB9E308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563" y="8224906"/>
            <a:ext cx="2952328" cy="1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</TotalTime>
  <Words>338</Words>
  <Application>Microsoft Office PowerPoint</Application>
  <PresentationFormat>사용자 지정</PresentationFormat>
  <Paragraphs>77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Noto Sans KR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김나영</cp:lastModifiedBy>
  <cp:revision>210</cp:revision>
  <cp:lastPrinted>2023-09-19T04:07:05Z</cp:lastPrinted>
  <dcterms:created xsi:type="dcterms:W3CDTF">2015-01-20T07:49:27Z</dcterms:created>
  <dcterms:modified xsi:type="dcterms:W3CDTF">2023-10-05T01:43:36Z</dcterms:modified>
</cp:coreProperties>
</file>